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75" r:id="rId3"/>
    <p:sldId id="302" r:id="rId4"/>
    <p:sldId id="303" r:id="rId5"/>
    <p:sldId id="304" r:id="rId6"/>
    <p:sldId id="305" r:id="rId7"/>
    <p:sldId id="298" r:id="rId8"/>
    <p:sldId id="306" r:id="rId9"/>
    <p:sldId id="300" r:id="rId10"/>
    <p:sldId id="308" r:id="rId11"/>
    <p:sldId id="307" r:id="rId12"/>
    <p:sldId id="309" r:id="rId13"/>
    <p:sldId id="310" r:id="rId14"/>
    <p:sldId id="266" r:id="rId15"/>
  </p:sldIdLst>
  <p:sldSz cx="18288000" cy="10287000"/>
  <p:notesSz cx="6858000" cy="9144000"/>
  <p:embeddedFontLst>
    <p:embeddedFont>
      <p:font typeface="Libre Baskerville" panose="02000000000000000000" pitchFamily="2" charset="0"/>
      <p:regular r:id="rId17"/>
      <p:bold r:id="rId18"/>
      <p:italic r:id="rId19"/>
    </p:embeddedFont>
    <p:embeddedFont>
      <p:font typeface="Public Sans" pitchFamily="2" charset="77"/>
      <p:regular r:id="rId20"/>
    </p:embeddedFont>
    <p:embeddedFont>
      <p:font typeface="Public Sans Bold" pitchFamily="2" charset="7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8" autoAdjust="0"/>
    <p:restoredTop sz="94694" autoAdjust="0"/>
  </p:normalViewPr>
  <p:slideViewPr>
    <p:cSldViewPr>
      <p:cViewPr varScale="1">
        <p:scale>
          <a:sx n="86" d="100"/>
          <a:sy n="86" d="100"/>
        </p:scale>
        <p:origin x="-32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E44DA-4143-FE42-AA0C-A8FE7D94754A}" type="datetimeFigureOut">
              <a:rPr lang="en-TW" smtClean="0"/>
              <a:t>4/10/25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83C4D-AEE7-CC46-8726-F1DF08599A0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66396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573" t="-105158" b="-90972"/>
            </a:stretch>
          </a:blipFill>
        </p:spPr>
        <p:txBody>
          <a:bodyPr/>
          <a:lstStyle/>
          <a:p>
            <a:endParaRPr lang="en-TW"/>
          </a:p>
        </p:txBody>
      </p:sp>
      <p:grpSp>
        <p:nvGrpSpPr>
          <p:cNvPr id="3" name="Group 3"/>
          <p:cNvGrpSpPr/>
          <p:nvPr/>
        </p:nvGrpSpPr>
        <p:grpSpPr>
          <a:xfrm>
            <a:off x="17010927" y="4743371"/>
            <a:ext cx="1277073" cy="800257"/>
            <a:chOff x="0" y="0"/>
            <a:chExt cx="1702765" cy="106701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702765" cy="1067010"/>
            </a:xfrm>
            <a:prstGeom prst="rect">
              <a:avLst/>
            </a:prstGeom>
            <a:solidFill>
              <a:srgbClr val="A19C95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5" name="Freeform 5"/>
            <p:cNvSpPr/>
            <p:nvPr/>
          </p:nvSpPr>
          <p:spPr>
            <a:xfrm>
              <a:off x="492840" y="375094"/>
              <a:ext cx="717085" cy="316821"/>
            </a:xfrm>
            <a:custGeom>
              <a:avLst/>
              <a:gdLst/>
              <a:ahLst/>
              <a:cxnLst/>
              <a:rect l="l" t="t" r="r" b="b"/>
              <a:pathLst>
                <a:path w="717085" h="316821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W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20574000" cy="10287000"/>
          </a:xfrm>
          <a:custGeom>
            <a:avLst/>
            <a:gdLst/>
            <a:ahLst/>
            <a:cxnLst/>
            <a:rect l="l" t="t" r="r" b="b"/>
            <a:pathLst>
              <a:path w="20574000" h="10287000">
                <a:moveTo>
                  <a:pt x="0" y="0"/>
                </a:moveTo>
                <a:lnTo>
                  <a:pt x="20574000" y="0"/>
                </a:lnTo>
                <a:lnTo>
                  <a:pt x="2057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012"/>
            <a:ext cx="666538" cy="667915"/>
            <a:chOff x="0" y="0"/>
            <a:chExt cx="888718" cy="89055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88718" cy="890554"/>
              <a:chOff x="0" y="0"/>
              <a:chExt cx="6350000" cy="636311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63118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63118">
                    <a:moveTo>
                      <a:pt x="3175000" y="0"/>
                    </a:moveTo>
                    <a:cubicBezTo>
                      <a:pt x="1421496" y="0"/>
                      <a:pt x="0" y="1424433"/>
                      <a:pt x="0" y="3181559"/>
                    </a:cubicBezTo>
                    <a:cubicBezTo>
                      <a:pt x="0" y="4938686"/>
                      <a:pt x="1421496" y="6363118"/>
                      <a:pt x="3175000" y="6363118"/>
                    </a:cubicBezTo>
                    <a:cubicBezTo>
                      <a:pt x="4928504" y="6363118"/>
                      <a:pt x="6350000" y="4938686"/>
                      <a:pt x="6350000" y="3181559"/>
                    </a:cubicBezTo>
                    <a:cubicBezTo>
                      <a:pt x="6350000" y="1424433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19C95"/>
              </a:solidFill>
            </p:spPr>
            <p:txBody>
              <a:bodyPr/>
              <a:lstStyle/>
              <a:p>
                <a:endParaRPr lang="en-TW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49976" y="244812"/>
              <a:ext cx="581866" cy="391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5"/>
                </a:lnSpc>
              </a:pPr>
              <a:r>
                <a:rPr lang="en-US" sz="1879" b="1" spc="-37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V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95238" y="2930515"/>
            <a:ext cx="11959530" cy="5226226"/>
            <a:chOff x="0" y="0"/>
            <a:chExt cx="15946039" cy="696830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5946039" cy="5495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200"/>
                </a:lnSpc>
              </a:pPr>
              <a:r>
                <a:rPr lang="en-US" sz="13500" spc="-270" dirty="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My Weekly</a:t>
              </a:r>
            </a:p>
            <a:p>
              <a:pPr algn="l">
                <a:lnSpc>
                  <a:spcPts val="16200"/>
                </a:lnSpc>
              </a:pPr>
              <a:r>
                <a:rPr lang="en-US" sz="13500" spc="-270" dirty="0">
                  <a:solidFill>
                    <a:srgbClr val="A19C95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Updates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336017"/>
              <a:ext cx="15946039" cy="632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Song-Ze, Yu 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205740" y="1117494"/>
            <a:ext cx="3053560" cy="32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 spc="20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Apr 10, 2025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7529B0-8011-D8B8-CD03-640DA3F7A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33500"/>
            <a:ext cx="17327672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0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4DB89-8CA6-64CA-B9DB-3563E8A32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279" y="1348597"/>
            <a:ext cx="11455400" cy="3952112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002B4-FF71-CF2B-69C4-3227D9783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279" y="5691049"/>
            <a:ext cx="11455400" cy="39832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2955CC-4FE3-EEAB-1565-E1B064097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72" y="4630273"/>
            <a:ext cx="4168263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13CCE-1862-988B-4E27-2E0356BD8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B7882F-3CA0-8125-9D52-839D9036347F}"/>
              </a:ext>
            </a:extLst>
          </p:cNvPr>
          <p:cNvSpPr txBox="1"/>
          <p:nvPr/>
        </p:nvSpPr>
        <p:spPr>
          <a:xfrm>
            <a:off x="-152400" y="731103"/>
            <a:ext cx="1828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Progress: Model implementation (Regression)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94A2C-1068-4465-BDFD-AC7E8A1A1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53" y="3093768"/>
            <a:ext cx="16136647" cy="529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6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169B5-9F2E-6D93-73D1-52D925B30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FEEA7-7841-F33C-3BCA-BBE2C4B76E60}"/>
              </a:ext>
            </a:extLst>
          </p:cNvPr>
          <p:cNvSpPr txBox="1"/>
          <p:nvPr/>
        </p:nvSpPr>
        <p:spPr>
          <a:xfrm>
            <a:off x="-152400" y="731103"/>
            <a:ext cx="1828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Progress: Model implementation (Classification)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19756-B050-A834-23CA-FA4EAB6A8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324100"/>
            <a:ext cx="8967169" cy="701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9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851" b="-13370"/>
            </a:stretch>
          </a:blipFill>
        </p:spPr>
        <p:txBody>
          <a:bodyPr/>
          <a:lstStyle/>
          <a:p>
            <a:endParaRPr lang="en-TW"/>
          </a:p>
        </p:txBody>
      </p:sp>
      <p:grpSp>
        <p:nvGrpSpPr>
          <p:cNvPr id="3" name="Group 3"/>
          <p:cNvGrpSpPr/>
          <p:nvPr/>
        </p:nvGrpSpPr>
        <p:grpSpPr>
          <a:xfrm>
            <a:off x="8810731" y="1028013"/>
            <a:ext cx="666538" cy="667911"/>
            <a:chOff x="0" y="0"/>
            <a:chExt cx="888718" cy="89054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88718" cy="890549"/>
              <a:chOff x="0" y="0"/>
              <a:chExt cx="6350000" cy="636308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6308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63081">
                    <a:moveTo>
                      <a:pt x="3175000" y="0"/>
                    </a:moveTo>
                    <a:cubicBezTo>
                      <a:pt x="1421496" y="0"/>
                      <a:pt x="0" y="1424424"/>
                      <a:pt x="0" y="3181540"/>
                    </a:cubicBezTo>
                    <a:cubicBezTo>
                      <a:pt x="0" y="4938657"/>
                      <a:pt x="1421496" y="6363081"/>
                      <a:pt x="3175000" y="6363081"/>
                    </a:cubicBezTo>
                    <a:cubicBezTo>
                      <a:pt x="4928504" y="6363081"/>
                      <a:pt x="6350000" y="4938657"/>
                      <a:pt x="6350000" y="3181540"/>
                    </a:cubicBezTo>
                    <a:cubicBezTo>
                      <a:pt x="6350000" y="1424424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19C95"/>
              </a:solidFill>
            </p:spPr>
            <p:txBody>
              <a:bodyPr/>
              <a:lstStyle/>
              <a:p>
                <a:endParaRPr lang="en-TW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49976" y="244812"/>
              <a:ext cx="581866" cy="39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5"/>
                </a:lnSpc>
              </a:pPr>
              <a:r>
                <a:rPr lang="en-US" sz="1879" b="1" spc="-37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V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42114" y="4081802"/>
            <a:ext cx="11003773" cy="3818635"/>
            <a:chOff x="0" y="0"/>
            <a:chExt cx="14671697" cy="5091513"/>
          </a:xfrm>
        </p:grpSpPr>
        <p:sp>
          <p:nvSpPr>
            <p:cNvPr id="8" name="AutoShape 8"/>
            <p:cNvSpPr/>
            <p:nvPr/>
          </p:nvSpPr>
          <p:spPr>
            <a:xfrm>
              <a:off x="619125" y="3650675"/>
              <a:ext cx="13433447" cy="12700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4671697" cy="2841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6800"/>
                </a:lnSpc>
                <a:spcBef>
                  <a:spcPct val="0"/>
                </a:spcBef>
              </a:pPr>
              <a:r>
                <a:rPr lang="en-US" sz="1400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Thank you!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405786"/>
              <a:ext cx="14671697" cy="68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Now, what’s next?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C00B4-FAB6-8E83-705C-7DFDD60E4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4462AD3-5CD1-5F4F-479C-08DB5DB8970B}"/>
              </a:ext>
            </a:extLst>
          </p:cNvPr>
          <p:cNvGrpSpPr/>
          <p:nvPr/>
        </p:nvGrpSpPr>
        <p:grpSpPr>
          <a:xfrm>
            <a:off x="1361969" y="3163339"/>
            <a:ext cx="6496050" cy="3586149"/>
            <a:chOff x="0" y="0"/>
            <a:chExt cx="8661400" cy="4781532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16AE160-A563-2541-B1C8-44D4F926A23E}"/>
                </a:ext>
              </a:extLst>
            </p:cNvPr>
            <p:cNvSpPr txBox="1"/>
            <p:nvPr/>
          </p:nvSpPr>
          <p:spPr>
            <a:xfrm>
              <a:off x="0" y="0"/>
              <a:ext cx="8661400" cy="365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dirty="0">
                  <a:solidFill>
                    <a:srgbClr val="A19C95"/>
                  </a:solidFill>
                  <a:latin typeface="Libre Baskerville"/>
                  <a:ea typeface="STSong" panose="02010600040101010101" pitchFamily="2" charset="-122"/>
                  <a:cs typeface="Libre Baskerville"/>
                  <a:sym typeface="Libre Baskerville"/>
                </a:rPr>
                <a:t>Quickly</a:t>
              </a:r>
              <a:endParaRPr lang="en-US" sz="9000" u="none" dirty="0">
                <a:solidFill>
                  <a:srgbClr val="A19C95"/>
                </a:solidFill>
                <a:latin typeface="Libre Baskerville"/>
                <a:ea typeface="STSong" panose="02010600040101010101" pitchFamily="2" charset="-122"/>
                <a:cs typeface="Libre Baskerville"/>
                <a:sym typeface="Libre Baskerville"/>
              </a:endParaRPr>
            </a:p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u="none" dirty="0">
                  <a:solidFill>
                    <a:srgbClr val="252629"/>
                  </a:solidFill>
                  <a:latin typeface="Libre Baskerville"/>
                  <a:ea typeface="STSong" panose="02010600040101010101" pitchFamily="2" charset="-122"/>
                  <a:cs typeface="Libre Baskerville"/>
                  <a:sym typeface="Libre Baskerville"/>
                </a:rPr>
                <a:t>Rewinds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E1057F3-8AF6-6E1B-5C65-32C7D9373113}"/>
                </a:ext>
              </a:extLst>
            </p:cNvPr>
            <p:cNvSpPr txBox="1"/>
            <p:nvPr/>
          </p:nvSpPr>
          <p:spPr>
            <a:xfrm>
              <a:off x="0" y="4234373"/>
              <a:ext cx="866140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220"/>
                </a:lnSpc>
                <a:spcBef>
                  <a:spcPct val="0"/>
                </a:spcBef>
                <a:tabLst>
                  <a:tab pos="3894138" algn="l"/>
                </a:tabLst>
              </a:pPr>
              <a:r>
                <a:rPr lang="en-US" sz="3600" b="1" dirty="0">
                  <a:solidFill>
                    <a:srgbClr val="002060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"/>
                  <a:sym typeface="Public Sans"/>
                </a:rPr>
                <a:t>V</a:t>
              </a:r>
              <a:r>
                <a:rPr lang="en-US" sz="2400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"/>
                  <a:sym typeface="Public Sans"/>
                </a:rPr>
                <a:t>aclis AI based </a:t>
              </a:r>
              <a:r>
                <a:rPr lang="en-US" sz="3600" b="1" dirty="0">
                  <a:solidFill>
                    <a:srgbClr val="002060"/>
                  </a:solidFill>
                  <a:latin typeface="STSong" panose="02010600040101010101" pitchFamily="2" charset="-122"/>
                  <a:ea typeface="STSong" panose="02010600040101010101" pitchFamily="2" charset="-122"/>
                  <a:sym typeface="Public Sans"/>
                </a:rPr>
                <a:t>T</a:t>
              </a:r>
              <a:r>
                <a:rPr lang="en-US" sz="2400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"/>
                  <a:sym typeface="Public Sans"/>
                </a:rPr>
                <a:t>one </a:t>
              </a:r>
              <a:r>
                <a:rPr lang="en-US" sz="3600" b="1" dirty="0">
                  <a:solidFill>
                    <a:srgbClr val="002060"/>
                  </a:solidFill>
                  <a:latin typeface="STSong" panose="02010600040101010101" pitchFamily="2" charset="-122"/>
                  <a:ea typeface="STSong" panose="02010600040101010101" pitchFamily="2" charset="-122"/>
                  <a:sym typeface="Public Sans"/>
                </a:rPr>
                <a:t>R</a:t>
              </a:r>
              <a:r>
                <a:rPr lang="en-US" sz="2400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"/>
                  <a:sym typeface="Public Sans"/>
                </a:rPr>
                <a:t>eplication</a:t>
              </a:r>
              <a:r>
                <a:rPr lang="zh-TW" altLang="en-US" sz="2400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"/>
                  <a:sym typeface="Public Sans"/>
                </a:rPr>
                <a:t> </a:t>
              </a:r>
              <a:r>
                <a:rPr lang="en-US" altLang="zh-TW" sz="2400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"/>
                  <a:sym typeface="Public Sans"/>
                </a:rPr>
                <a:t>plugins</a:t>
              </a:r>
              <a:endParaRPr lang="en-US" sz="2400" u="none" dirty="0">
                <a:solidFill>
                  <a:srgbClr val="252629"/>
                </a:solidFill>
                <a:latin typeface="STSong" panose="02010600040101010101" pitchFamily="2" charset="-122"/>
                <a:ea typeface="STSong" panose="02010600040101010101" pitchFamily="2" charset="-122"/>
                <a:cs typeface="Public Sans"/>
                <a:sym typeface="Public Sans"/>
              </a:endParaRPr>
            </a:p>
          </p:txBody>
        </p:sp>
      </p:grpSp>
      <p:sp>
        <p:nvSpPr>
          <p:cNvPr id="6" name="AutoShape 2">
            <a:extLst>
              <a:ext uri="{FF2B5EF4-FFF2-40B4-BE49-F238E27FC236}">
                <a16:creationId xmlns:a16="http://schemas.microsoft.com/office/drawing/2014/main" id="{B4517FC5-3159-47E4-22B8-1368DDF9524A}"/>
              </a:ext>
            </a:extLst>
          </p:cNvPr>
          <p:cNvSpPr/>
          <p:nvPr/>
        </p:nvSpPr>
        <p:spPr>
          <a:xfrm>
            <a:off x="9619527" y="3584697"/>
            <a:ext cx="7239000" cy="9525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TW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41358D-E210-BBCA-2342-3BBAACDB9D77}"/>
              </a:ext>
            </a:extLst>
          </p:cNvPr>
          <p:cNvGrpSpPr/>
          <p:nvPr/>
        </p:nvGrpSpPr>
        <p:grpSpPr>
          <a:xfrm>
            <a:off x="9619527" y="1707679"/>
            <a:ext cx="7372350" cy="1444577"/>
            <a:chOff x="0" y="0"/>
            <a:chExt cx="9829800" cy="19261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1B95C1-51EE-9E9B-1DCF-8347F78D27FA}"/>
                </a:ext>
              </a:extLst>
            </p:cNvPr>
            <p:cNvSpPr txBox="1"/>
            <p:nvPr/>
          </p:nvSpPr>
          <p:spPr>
            <a:xfrm>
              <a:off x="0" y="0"/>
              <a:ext cx="9829800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A19C95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D6ED63-E7A7-617B-C8E3-3978D4BEEC06}"/>
                </a:ext>
              </a:extLst>
            </p:cNvPr>
            <p:cNvSpPr txBox="1"/>
            <p:nvPr/>
          </p:nvSpPr>
          <p:spPr>
            <a:xfrm>
              <a:off x="0" y="1405447"/>
              <a:ext cx="9829800" cy="52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en-US" sz="2500" b="1" spc="37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sym typeface="Public Sans Bold"/>
                </a:rPr>
                <a:t>Basic system design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11EC0B-5194-8071-0B99-BF7DE4209F9D}"/>
              </a:ext>
            </a:extLst>
          </p:cNvPr>
          <p:cNvGrpSpPr/>
          <p:nvPr/>
        </p:nvGrpSpPr>
        <p:grpSpPr>
          <a:xfrm>
            <a:off x="9619527" y="4245848"/>
            <a:ext cx="7372350" cy="1444577"/>
            <a:chOff x="0" y="0"/>
            <a:chExt cx="9829800" cy="192610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E1E408-1897-4F77-EAD7-D0F832ADBE9A}"/>
                </a:ext>
              </a:extLst>
            </p:cNvPr>
            <p:cNvSpPr txBox="1"/>
            <p:nvPr/>
          </p:nvSpPr>
          <p:spPr>
            <a:xfrm>
              <a:off x="0" y="0"/>
              <a:ext cx="9829800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A19C95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585BAD-6128-55BB-93B1-57688EF36A2C}"/>
                </a:ext>
              </a:extLst>
            </p:cNvPr>
            <p:cNvSpPr txBox="1"/>
            <p:nvPr/>
          </p:nvSpPr>
          <p:spPr>
            <a:xfrm>
              <a:off x="0" y="1405447"/>
              <a:ext cx="9829800" cy="52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en-US" sz="2500" b="1" spc="37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sym typeface="Public Sans Bold"/>
                </a:rPr>
                <a:t>Implementation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566A24-118F-A7B1-49D4-D3A20D5676EB}"/>
              </a:ext>
            </a:extLst>
          </p:cNvPr>
          <p:cNvGrpSpPr/>
          <p:nvPr/>
        </p:nvGrpSpPr>
        <p:grpSpPr>
          <a:xfrm>
            <a:off x="9619527" y="6912180"/>
            <a:ext cx="8668473" cy="1438806"/>
            <a:chOff x="0" y="0"/>
            <a:chExt cx="9829800" cy="19184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BA0AAE-069A-4F16-8F2C-2196D83E2925}"/>
                </a:ext>
              </a:extLst>
            </p:cNvPr>
            <p:cNvSpPr txBox="1"/>
            <p:nvPr/>
          </p:nvSpPr>
          <p:spPr>
            <a:xfrm>
              <a:off x="0" y="0"/>
              <a:ext cx="9829800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A19C95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78F581-5E12-AAD7-2479-DA3B0AA24B30}"/>
                </a:ext>
              </a:extLst>
            </p:cNvPr>
            <p:cNvSpPr txBox="1"/>
            <p:nvPr/>
          </p:nvSpPr>
          <p:spPr>
            <a:xfrm>
              <a:off x="0" y="1405447"/>
              <a:ext cx="9829800" cy="51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500" b="1" dirty="0">
                  <a:solidFill>
                    <a:srgbClr val="0E0E0E"/>
                  </a:solidFill>
                  <a:latin typeface="STSong" panose="02010600040101010101" pitchFamily="2" charset="-122"/>
                  <a:ea typeface="STSong" panose="02010600040101010101" pitchFamily="2" charset="-122"/>
                </a:rPr>
                <a:t>Current progress</a:t>
              </a:r>
            </a:p>
          </p:txBody>
        </p:sp>
      </p:grpSp>
      <p:sp>
        <p:nvSpPr>
          <p:cNvPr id="16" name="AutoShape 15">
            <a:extLst>
              <a:ext uri="{FF2B5EF4-FFF2-40B4-BE49-F238E27FC236}">
                <a16:creationId xmlns:a16="http://schemas.microsoft.com/office/drawing/2014/main" id="{D329CA67-530F-089F-6341-8F472FC128BA}"/>
              </a:ext>
            </a:extLst>
          </p:cNvPr>
          <p:cNvSpPr/>
          <p:nvPr/>
        </p:nvSpPr>
        <p:spPr>
          <a:xfrm>
            <a:off x="9619527" y="6146490"/>
            <a:ext cx="7239000" cy="9525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TW"/>
          </a:p>
        </p:txBody>
      </p:sp>
      <p:sp>
        <p:nvSpPr>
          <p:cNvPr id="17" name="AutoShape 16">
            <a:extLst>
              <a:ext uri="{FF2B5EF4-FFF2-40B4-BE49-F238E27FC236}">
                <a16:creationId xmlns:a16="http://schemas.microsoft.com/office/drawing/2014/main" id="{0DBFB6D1-96D2-6A91-E487-91EEFA7EA7CE}"/>
              </a:ext>
            </a:extLst>
          </p:cNvPr>
          <p:cNvSpPr/>
          <p:nvPr/>
        </p:nvSpPr>
        <p:spPr>
          <a:xfrm>
            <a:off x="9619527" y="8708283"/>
            <a:ext cx="7239000" cy="9525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13335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brief introduction&#10;&#10;AI-generated content may be incorrect.">
            <a:extLst>
              <a:ext uri="{FF2B5EF4-FFF2-40B4-BE49-F238E27FC236}">
                <a16:creationId xmlns:a16="http://schemas.microsoft.com/office/drawing/2014/main" id="{0FEBB1A9-22CF-A78E-7CA4-2E962C2041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22143"/>
          <a:stretch/>
        </p:blipFill>
        <p:spPr>
          <a:xfrm>
            <a:off x="821317" y="821317"/>
            <a:ext cx="16633443" cy="864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64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DBBB41-D84A-B696-01AF-EBA2D0020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6" y="1957891"/>
            <a:ext cx="18067087" cy="63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28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4DFE56-2CA6-4213-CA63-4B8D4626A937}"/>
              </a:ext>
            </a:extLst>
          </p:cNvPr>
          <p:cNvSpPr txBox="1"/>
          <p:nvPr/>
        </p:nvSpPr>
        <p:spPr>
          <a:xfrm>
            <a:off x="1028700" y="2781300"/>
            <a:ext cx="16230600" cy="494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	1. Dataset making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	2. Extract features (e.g., spectral centroid, MFCC): </a:t>
            </a:r>
            <a:r>
              <a:rPr lang="en-US" sz="3200" dirty="0">
                <a:solidFill>
                  <a:srgbClr val="A19C95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model input</a:t>
            </a:r>
            <a:endParaRPr lang="en-US" sz="3600" dirty="0">
              <a:solidFill>
                <a:srgbClr val="A19C95"/>
              </a:solidFill>
              <a:latin typeface="STSong" panose="02010600040101010101" pitchFamily="2" charset="-122"/>
              <a:ea typeface="STSong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	3. Attach label (EQ and compressor parameter): </a:t>
            </a:r>
            <a:r>
              <a:rPr lang="en-US" sz="3200" dirty="0">
                <a:solidFill>
                  <a:srgbClr val="A19C95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model output and ground truth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	4. Model training / inference: </a:t>
            </a:r>
            <a:r>
              <a:rPr lang="en-US" sz="3200" dirty="0">
                <a:solidFill>
                  <a:srgbClr val="A19C95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regression/SVM and classification first, NN if available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	5. Evaluate tone recognition performance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	6. Write the JUCE interface</a:t>
            </a:r>
            <a:r>
              <a:rPr lang="en-US" sz="3600" dirty="0">
                <a:solidFill>
                  <a:srgbClr val="A19C95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 if available </a:t>
            </a:r>
            <a:endParaRPr lang="en-US" sz="3600" dirty="0">
              <a:latin typeface="STSong" panose="02010600040101010101" pitchFamily="2" charset="-122"/>
              <a:ea typeface="STSong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D8266-C3EC-958D-7D94-06BE350303C2}"/>
              </a:ext>
            </a:extLst>
          </p:cNvPr>
          <p:cNvSpPr txBox="1"/>
          <p:nvPr/>
        </p:nvSpPr>
        <p:spPr>
          <a:xfrm>
            <a:off x="0" y="1122437"/>
            <a:ext cx="1828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VTR System Workflow</a:t>
            </a:r>
          </a:p>
        </p:txBody>
      </p:sp>
    </p:spTree>
    <p:extLst>
      <p:ext uri="{BB962C8B-B14F-4D97-AF65-F5344CB8AC3E}">
        <p14:creationId xmlns:p14="http://schemas.microsoft.com/office/powerpoint/2010/main" val="196296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C0351-C70A-F199-4233-087AD034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560DFC-DF64-23C5-3B83-BB08295D5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6" y="1957891"/>
            <a:ext cx="18067087" cy="63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7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8E808-4AAB-F8DD-4A6C-D7FB50C5B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042D17-5312-C5B2-E5DC-08A1E7197BC6}"/>
              </a:ext>
            </a:extLst>
          </p:cNvPr>
          <p:cNvSpPr txBox="1"/>
          <p:nvPr/>
        </p:nvSpPr>
        <p:spPr>
          <a:xfrm>
            <a:off x="6705600" y="1122437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MVP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1EEDE8-E1FD-2D79-600A-67E0528E6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36" y="2781300"/>
            <a:ext cx="16685727" cy="6095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75C3DB-D9F5-0E92-02CA-2508BF892307}"/>
              </a:ext>
            </a:extLst>
          </p:cNvPr>
          <p:cNvSpPr txBox="1"/>
          <p:nvPr/>
        </p:nvSpPr>
        <p:spPr>
          <a:xfrm>
            <a:off x="6096000" y="1714500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>
                    <a:lumMod val="50000"/>
                  </a:schemeClr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Create my own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98405-B6D0-CE1A-2BF8-A180A0C1CC62}"/>
              </a:ext>
            </a:extLst>
          </p:cNvPr>
          <p:cNvSpPr txBox="1"/>
          <p:nvPr/>
        </p:nvSpPr>
        <p:spPr>
          <a:xfrm>
            <a:off x="6716486" y="9080445"/>
            <a:ext cx="50183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Goal: 500 samples</a:t>
            </a:r>
          </a:p>
        </p:txBody>
      </p:sp>
    </p:spTree>
    <p:extLst>
      <p:ext uri="{BB962C8B-B14F-4D97-AF65-F5344CB8AC3E}">
        <p14:creationId xmlns:p14="http://schemas.microsoft.com/office/powerpoint/2010/main" val="1989814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AF3EB-2443-00F1-D95C-7D0C0BFA5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DBC6F4-8DF1-4AF6-2B8E-A1A1A5736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2" r="55905"/>
          <a:stretch/>
        </p:blipFill>
        <p:spPr>
          <a:xfrm>
            <a:off x="3048000" y="1562100"/>
            <a:ext cx="12192000" cy="81403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E8718-495D-53CB-0E1D-106649D29EDC}"/>
              </a:ext>
            </a:extLst>
          </p:cNvPr>
          <p:cNvSpPr txBox="1"/>
          <p:nvPr/>
        </p:nvSpPr>
        <p:spPr>
          <a:xfrm>
            <a:off x="-152400" y="731103"/>
            <a:ext cx="1828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Progress: Dataset generating</a:t>
            </a:r>
          </a:p>
        </p:txBody>
      </p:sp>
    </p:spTree>
    <p:extLst>
      <p:ext uri="{BB962C8B-B14F-4D97-AF65-F5344CB8AC3E}">
        <p14:creationId xmlns:p14="http://schemas.microsoft.com/office/powerpoint/2010/main" val="1438155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1007B9-2EBE-945C-08DC-D0B28BE1B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" b="-1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A35E5B-68F4-C21F-87B7-BDD7C35C5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857500"/>
            <a:ext cx="4168263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3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140</Words>
  <Application>Microsoft Macintosh PowerPoint</Application>
  <PresentationFormat>Custom</PresentationFormat>
  <Paragraphs>30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STSong</vt:lpstr>
      <vt:lpstr>Aptos</vt:lpstr>
      <vt:lpstr>Public Sans Bold</vt:lpstr>
      <vt:lpstr>Arial</vt:lpstr>
      <vt:lpstr>Public Sans</vt:lpstr>
      <vt:lpstr>Libre Baskerville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Gray Traditional Executive Real Estate Weekly Team Updates Presentation</dc:title>
  <cp:lastModifiedBy>游松澤</cp:lastModifiedBy>
  <cp:revision>46</cp:revision>
  <dcterms:created xsi:type="dcterms:W3CDTF">2006-08-16T00:00:00Z</dcterms:created>
  <dcterms:modified xsi:type="dcterms:W3CDTF">2025-04-10T03:57:31Z</dcterms:modified>
  <dc:identifier>DAGSIRS615U</dc:identifier>
</cp:coreProperties>
</file>